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58" r:id="rId4"/>
    <p:sldId id="260" r:id="rId5"/>
    <p:sldId id="270" r:id="rId6"/>
    <p:sldId id="269" r:id="rId7"/>
    <p:sldId id="261" r:id="rId8"/>
    <p:sldId id="262" r:id="rId9"/>
    <p:sldId id="264" r:id="rId10"/>
    <p:sldId id="265" r:id="rId11"/>
    <p:sldId id="263"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6C4"/>
    <a:srgbClr val="E6E6E6"/>
    <a:srgbClr val="000000"/>
    <a:srgbClr val="DD0084"/>
    <a:srgbClr val="BF0075"/>
    <a:srgbClr val="D0007E"/>
    <a:srgbClr val="006DAF"/>
    <a:srgbClr val="672D92"/>
    <a:srgbClr val="F99D1C"/>
    <a:srgbClr val="0096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00" autoAdjust="0"/>
    <p:restoredTop sz="96327" autoAdjust="0"/>
  </p:normalViewPr>
  <p:slideViewPr>
    <p:cSldViewPr snapToGrid="0">
      <p:cViewPr varScale="1">
        <p:scale>
          <a:sx n="124" d="100"/>
          <a:sy n="124" d="100"/>
        </p:scale>
        <p:origin x="224"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7" d="100"/>
          <a:sy n="117" d="100"/>
        </p:scale>
        <p:origin x="50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E99C3C-FBF1-4D0E-9734-E6463C10C7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3199FC62-EA60-4A4D-B297-CD4AC59EE5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9F3D5E-1926-487B-B74E-3339B6B26A62}" type="datetimeFigureOut">
              <a:rPr lang="en-US" smtClean="0">
                <a:latin typeface="Arial" panose="020B0604020202020204" pitchFamily="34" charset="0"/>
              </a:rPr>
              <a:t>5/11/20</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F53B924F-3A74-4B50-93C7-F116D99BBF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DF8E4F99-56C7-4677-B8DC-338784DB99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8632DF-BF28-4B06-987B-66C740B363B4}" type="slidenum">
              <a:rPr lang="en-US" smtClean="0">
                <a:latin typeface="Arial" panose="020B0604020202020204" pitchFamily="34" charset="0"/>
              </a:rPr>
              <a:t>‹#›</a:t>
            </a:fld>
            <a:endParaRPr lang="en-US" dirty="0">
              <a:latin typeface="Arial" panose="020B0604020202020204" pitchFamily="34" charset="0"/>
            </a:endParaRPr>
          </a:p>
        </p:txBody>
      </p:sp>
      <p:pic>
        <p:nvPicPr>
          <p:cNvPr id="7" name="Graphic 6">
            <a:extLst>
              <a:ext uri="{FF2B5EF4-FFF2-40B4-BE49-F238E27FC236}">
                <a16:creationId xmlns:a16="http://schemas.microsoft.com/office/drawing/2014/main" id="{D1651B16-51B4-4334-8039-478E0373FE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4086207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99033DE-174E-4DA4-A0EE-38A3135232F7}" type="datetimeFigureOut">
              <a:rPr lang="en-US" smtClean="0"/>
              <a:pPr/>
              <a:t>5/11/20</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9433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C9A9893-9983-4F26-97A3-3B48362D64EE}" type="slidenum">
              <a:rPr lang="en-US" smtClean="0"/>
              <a:pPr/>
              <a:t>‹#›</a:t>
            </a:fld>
            <a:endParaRPr lang="en-US" dirty="0"/>
          </a:p>
        </p:txBody>
      </p:sp>
      <p:pic>
        <p:nvPicPr>
          <p:cNvPr id="9" name="Graphic 8">
            <a:extLst>
              <a:ext uri="{FF2B5EF4-FFF2-40B4-BE49-F238E27FC236}">
                <a16:creationId xmlns:a16="http://schemas.microsoft.com/office/drawing/2014/main" id="{585E2CE6-DDC0-4810-80EE-F902212BE2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193881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userDrawn="1"/>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userDrawn="1"/>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userDrawn="1"/>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userDrawn="1"/>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userDrawn="1"/>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userDrawn="1"/>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58519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userDrawn="1"/>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userDrawn="1"/>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userDrawn="1"/>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userDrawn="1"/>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userDrawn="1"/>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userDrawn="1"/>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userDrawn="1"/>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userDrawn="1"/>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userDrawn="1"/>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userDrawn="1"/>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userDrawn="1"/>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63480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userDrawn="1"/>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userDrawn="1"/>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7011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userDrawn="1"/>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903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userDrawn="1"/>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3172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userDrawn="1"/>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userDrawn="1"/>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userDrawn="1"/>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userDrawn="1"/>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721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userDrawn="1"/>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userDrawn="1"/>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userDrawn="1"/>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userDrawn="1"/>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userDrawn="1"/>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8126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userDrawn="1"/>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userDrawn="1"/>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userDrawn="1"/>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userDrawn="1"/>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userDrawn="1"/>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userDrawn="1"/>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userDrawn="1"/>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3796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userDrawn="1">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userDrawn="1"/>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userDrawn="1"/>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userDrawn="1"/>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userDrawn="1"/>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userDrawn="1"/>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userDrawn="1"/>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userDrawn="1"/>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userDrawn="1"/>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userDrawn="1"/>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userDrawn="1"/>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userDrawn="1"/>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userDrawn="1"/>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userDrawn="1"/>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userDrawn="1"/>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userDrawn="1"/>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userDrawn="1"/>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226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userDrawn="1"/>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userDrawn="1"/>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userDrawn="1"/>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2039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userDrawn="1"/>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userDrawn="1"/>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userDrawn="1"/>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99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574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userDrawn="1"/>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userDrawn="1"/>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userDrawn="1"/>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188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userDrawn="1">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userDrawn="1">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userDrawn="1">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userDrawn="1">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userDrawn="1">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userDrawn="1">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userDrawn="1">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userDrawn="1">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6187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userDrawn="1">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userDrawn="1">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userDrawn="1">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userDrawn="1">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userDrawn="1">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userDrawn="1">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userDrawn="1">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userDrawn="1">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userDrawn="1">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userDrawn="1">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492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userDrawn="1"/>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userDrawn="1"/>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userDrawn="1"/>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userDrawn="1"/>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824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5332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userDrawn="1"/>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userDrawn="1"/>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userDrawn="1"/>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04342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userDrawn="1"/>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userDrawn="1"/>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userDrawn="1"/>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userDrawn="1"/>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userDrawn="1"/>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userDrawn="1"/>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userDrawn="1"/>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userDrawn="1"/>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userDrawn="1"/>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userDrawn="1"/>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6148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userDrawn="1"/>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8796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userDrawn="1"/>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94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userDrawn="1"/>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908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58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userDrawn="1"/>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userDrawn="1"/>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980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userDrawn="1"/>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63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userDrawn="1"/>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068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userDrawn="1"/>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0629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userDrawn="1"/>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42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userDrawn="1"/>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userDrawn="1">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userDrawn="1">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620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userDrawn="1"/>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userDrawn="1"/>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userDrawn="1"/>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771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userDrawn="1"/>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8267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userDrawn="1"/>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userDrawn="1"/>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userDrawn="1"/>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userDrawn="1"/>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86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userDrawn="1"/>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userDrawn="1"/>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userDrawn="1">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userDrawn="1">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userDrawn="1"/>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userDrawn="1"/>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5052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67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userDrawn="1"/>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userDrawn="1"/>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userDrawn="1"/>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userDrawn="1"/>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userDrawn="1"/>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userDrawn="1"/>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27842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userDrawn="1"/>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userDrawn="1"/>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userDrawn="1"/>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userDrawn="1"/>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userDrawn="1"/>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userDrawn="1"/>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userDrawn="1"/>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userDrawn="1"/>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userDrawn="1"/>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userDrawn="1"/>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userDrawn="1"/>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userDrawn="1"/>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userDrawn="1"/>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userDrawn="1"/>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userDrawn="1"/>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userDrawn="1"/>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02384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userDrawn="1"/>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6894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1037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727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7138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6788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44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userDrawn="1"/>
        </p:nvPicPr>
        <p:blipFill rotWithShape="1">
          <a:blip r:embed="rId44"/>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userDrawn="1"/>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5110134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4" r:id="rId12"/>
    <p:sldLayoutId id="2147483673" r:id="rId13"/>
    <p:sldLayoutId id="2147483676" r:id="rId14"/>
    <p:sldLayoutId id="2147483677" r:id="rId15"/>
    <p:sldLayoutId id="2147483678" r:id="rId16"/>
    <p:sldLayoutId id="2147483679" r:id="rId17"/>
    <p:sldLayoutId id="2147483680" r:id="rId18"/>
    <p:sldLayoutId id="2147483703" r:id="rId19"/>
    <p:sldLayoutId id="2147483683" r:id="rId20"/>
    <p:sldLayoutId id="2147483685" r:id="rId21"/>
    <p:sldLayoutId id="2147483686" r:id="rId22"/>
    <p:sldLayoutId id="2147483681" r:id="rId23"/>
    <p:sldLayoutId id="2147483687" r:id="rId24"/>
    <p:sldLayoutId id="2147483688" r:id="rId25"/>
    <p:sldLayoutId id="2147483689" r:id="rId26"/>
    <p:sldLayoutId id="2147483690" r:id="rId27"/>
    <p:sldLayoutId id="2147483706" r:id="rId28"/>
    <p:sldLayoutId id="2147483691" r:id="rId29"/>
    <p:sldLayoutId id="2147483695" r:id="rId30"/>
    <p:sldLayoutId id="2147483697" r:id="rId31"/>
    <p:sldLayoutId id="2147483698" r:id="rId32"/>
    <p:sldLayoutId id="2147483699" r:id="rId33"/>
    <p:sldLayoutId id="2147483700" r:id="rId34"/>
    <p:sldLayoutId id="2147483701" r:id="rId35"/>
    <p:sldLayoutId id="2147483702" r:id="rId36"/>
    <p:sldLayoutId id="2147483704" r:id="rId37"/>
    <p:sldLayoutId id="2147483660" r:id="rId38"/>
    <p:sldLayoutId id="2147483661" r:id="rId39"/>
    <p:sldLayoutId id="2147483705" r:id="rId40"/>
    <p:sldLayoutId id="2147483692" r:id="rId41"/>
    <p:sldLayoutId id="214748369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userDrawn="1">
          <p15:clr>
            <a:srgbClr val="F26B43"/>
          </p15:clr>
        </p15:guide>
        <p15:guide id="4" orient="horz" pos="912" userDrawn="1">
          <p15:clr>
            <a:srgbClr val="F26B43"/>
          </p15:clr>
        </p15:guide>
        <p15:guide id="5" orient="horz" pos="504" userDrawn="1">
          <p15:clr>
            <a:srgbClr val="F26B43"/>
          </p15:clr>
        </p15:guide>
        <p15:guide id="6" orient="horz" pos="144" userDrawn="1">
          <p15:clr>
            <a:srgbClr val="F26B43"/>
          </p15:clr>
        </p15:guide>
        <p15:guide id="7" orient="horz" userDrawn="1">
          <p15:clr>
            <a:srgbClr val="F26B43"/>
          </p15:clr>
        </p15:guide>
        <p15:guide id="8" orient="horz" pos="3888" userDrawn="1">
          <p15:clr>
            <a:srgbClr val="F26B43"/>
          </p15:clr>
        </p15:guide>
        <p15:guide id="9" orient="horz" pos="4320" userDrawn="1">
          <p15:clr>
            <a:srgbClr val="F26B43"/>
          </p15:clr>
        </p15:guide>
        <p15:guide id="10" pos="3624" userDrawn="1">
          <p15:clr>
            <a:srgbClr val="F26B43"/>
          </p15:clr>
        </p15:guide>
        <p15:guide id="11" pos="2232" userDrawn="1">
          <p15:clr>
            <a:srgbClr val="F26B43"/>
          </p15:clr>
        </p15:guide>
        <p15:guide id="12" pos="1800" userDrawn="1">
          <p15:clr>
            <a:srgbClr val="F26B43"/>
          </p15:clr>
        </p15:guide>
        <p15:guide id="13" pos="432" userDrawn="1">
          <p15:clr>
            <a:srgbClr val="F26B43"/>
          </p15:clr>
        </p15:guide>
        <p15:guide id="14" userDrawn="1">
          <p15:clr>
            <a:srgbClr val="F26B43"/>
          </p15:clr>
        </p15:guide>
        <p15:guide id="15" pos="4056" userDrawn="1">
          <p15:clr>
            <a:srgbClr val="F26B43"/>
          </p15:clr>
        </p15:guide>
        <p15:guide id="16" pos="5448" userDrawn="1">
          <p15:clr>
            <a:srgbClr val="F26B43"/>
          </p15:clr>
        </p15:guide>
        <p15:guide id="17" pos="5856" userDrawn="1">
          <p15:clr>
            <a:srgbClr val="F26B43"/>
          </p15:clr>
        </p15:guide>
        <p15:guide id="18" pos="7248" userDrawn="1">
          <p15:clr>
            <a:srgbClr val="F26B43"/>
          </p15:clr>
        </p15:guide>
        <p15:guide id="19" pos="7680" userDrawn="1">
          <p15:clr>
            <a:srgbClr val="F26B43"/>
          </p15:clr>
        </p15:guide>
        <p15:guide id="20" orient="horz" pos="14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3BBF-FD47-0A4B-BFC3-731969625674}"/>
              </a:ext>
            </a:extLst>
          </p:cNvPr>
          <p:cNvSpPr>
            <a:spLocks noGrp="1"/>
          </p:cNvSpPr>
          <p:nvPr>
            <p:ph type="ctrTitle"/>
          </p:nvPr>
        </p:nvSpPr>
        <p:spPr/>
        <p:txBody>
          <a:bodyPr/>
          <a:lstStyle/>
          <a:p>
            <a:r>
              <a:rPr lang="en-US" dirty="0"/>
              <a:t>Showing Estimated Cost</a:t>
            </a:r>
          </a:p>
        </p:txBody>
      </p:sp>
      <p:sp>
        <p:nvSpPr>
          <p:cNvPr id="3" name="Subtitle 2">
            <a:extLst>
              <a:ext uri="{FF2B5EF4-FFF2-40B4-BE49-F238E27FC236}">
                <a16:creationId xmlns:a16="http://schemas.microsoft.com/office/drawing/2014/main" id="{649AA445-200C-654D-A3BB-C839EEEAA153}"/>
              </a:ext>
            </a:extLst>
          </p:cNvPr>
          <p:cNvSpPr>
            <a:spLocks noGrp="1"/>
          </p:cNvSpPr>
          <p:nvPr>
            <p:ph type="subTitle" idx="1"/>
          </p:nvPr>
        </p:nvSpPr>
        <p:spPr>
          <a:xfrm>
            <a:off x="3562350" y="3047965"/>
            <a:ext cx="7943850" cy="701731"/>
          </a:xfrm>
        </p:spPr>
        <p:txBody>
          <a:bodyPr/>
          <a:lstStyle/>
          <a:p>
            <a:r>
              <a:rPr lang="en-US" dirty="0"/>
              <a:t>How to validate your cost estimates for your account even without Master Account visibility.</a:t>
            </a:r>
          </a:p>
        </p:txBody>
      </p:sp>
      <p:sp>
        <p:nvSpPr>
          <p:cNvPr id="4" name="Text Placeholder 3">
            <a:extLst>
              <a:ext uri="{FF2B5EF4-FFF2-40B4-BE49-F238E27FC236}">
                <a16:creationId xmlns:a16="http://schemas.microsoft.com/office/drawing/2014/main" id="{B0090804-D1E7-E54D-B343-8E7770110E7F}"/>
              </a:ext>
            </a:extLst>
          </p:cNvPr>
          <p:cNvSpPr>
            <a:spLocks noGrp="1"/>
          </p:cNvSpPr>
          <p:nvPr>
            <p:ph type="body" idx="14"/>
          </p:nvPr>
        </p:nvSpPr>
        <p:spPr/>
        <p:txBody>
          <a:bodyPr/>
          <a:lstStyle/>
          <a:p>
            <a:r>
              <a:rPr lang="en-US" dirty="0"/>
              <a:t>Splunk</a:t>
            </a:r>
          </a:p>
        </p:txBody>
      </p:sp>
      <p:sp>
        <p:nvSpPr>
          <p:cNvPr id="5" name="Text Placeholder 4">
            <a:extLst>
              <a:ext uri="{FF2B5EF4-FFF2-40B4-BE49-F238E27FC236}">
                <a16:creationId xmlns:a16="http://schemas.microsoft.com/office/drawing/2014/main" id="{D3E7BFAB-4B55-9849-9470-7D740899DB99}"/>
              </a:ext>
            </a:extLst>
          </p:cNvPr>
          <p:cNvSpPr>
            <a:spLocks noGrp="1"/>
          </p:cNvSpPr>
          <p:nvPr>
            <p:ph type="body" idx="15"/>
          </p:nvPr>
        </p:nvSpPr>
        <p:spPr/>
        <p:txBody>
          <a:bodyPr/>
          <a:lstStyle/>
          <a:p>
            <a:r>
              <a:rPr lang="en-US" dirty="0"/>
              <a:t>May 2020</a:t>
            </a:r>
          </a:p>
        </p:txBody>
      </p:sp>
    </p:spTree>
    <p:extLst>
      <p:ext uri="{BB962C8B-B14F-4D97-AF65-F5344CB8AC3E}">
        <p14:creationId xmlns:p14="http://schemas.microsoft.com/office/powerpoint/2010/main" val="381918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Start with Billing &gt; Total Estimated Charge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Click “Billing” and select another view to the same data</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9471"/>
            <a:ext cx="12145556" cy="3759792"/>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16200000">
            <a:off x="720511" y="5343906"/>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2947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Follow up with Billing &gt; By Service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Click on Billing &gt; By Service</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4059"/>
            <a:ext cx="12145556" cy="377061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1263721" y="4038527"/>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72993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Follow up with Billing &gt; By Service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Click on top level check box for all services</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924334" y="1884059"/>
            <a:ext cx="10389775" cy="377061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760287" y="3368674"/>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83887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Create Alerts (optionally) </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Click on “Graphed metrics”</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924334" y="2184208"/>
            <a:ext cx="10389775" cy="3170318"/>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2188393" y="3028308"/>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6" name="Right Arrow 5">
            <a:extLst>
              <a:ext uri="{FF2B5EF4-FFF2-40B4-BE49-F238E27FC236}">
                <a16:creationId xmlns:a16="http://schemas.microsoft.com/office/drawing/2014/main" id="{D86F9D3F-ECA0-7049-A92D-16A566207708}"/>
              </a:ext>
            </a:extLst>
          </p:cNvPr>
          <p:cNvSpPr/>
          <p:nvPr/>
        </p:nvSpPr>
        <p:spPr>
          <a:xfrm rot="2548118">
            <a:off x="8977300" y="3906446"/>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Click Here</a:t>
            </a:r>
          </a:p>
        </p:txBody>
      </p:sp>
    </p:spTree>
    <p:extLst>
      <p:ext uri="{BB962C8B-B14F-4D97-AF65-F5344CB8AC3E}">
        <p14:creationId xmlns:p14="http://schemas.microsoft.com/office/powerpoint/2010/main" val="156381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969932-6DB1-B44F-9E96-F6128D32A74D}"/>
              </a:ext>
            </a:extLst>
          </p:cNvPr>
          <p:cNvSpPr>
            <a:spLocks noGrp="1"/>
          </p:cNvSpPr>
          <p:nvPr>
            <p:ph type="body" sz="quarter" idx="17"/>
          </p:nvPr>
        </p:nvSpPr>
        <p:spPr/>
        <p:txBody>
          <a:bodyPr/>
          <a:lstStyle/>
          <a:p>
            <a:r>
              <a:rPr lang="en-US" dirty="0"/>
              <a:t>Fin</a:t>
            </a:r>
          </a:p>
        </p:txBody>
      </p:sp>
    </p:spTree>
    <p:extLst>
      <p:ext uri="{BB962C8B-B14F-4D97-AF65-F5344CB8AC3E}">
        <p14:creationId xmlns:p14="http://schemas.microsoft.com/office/powerpoint/2010/main" val="120357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7CC9-9277-624E-945C-43B747FB23A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24CA28D-B9EA-344D-8669-41C769791C86}"/>
              </a:ext>
            </a:extLst>
          </p:cNvPr>
          <p:cNvSpPr>
            <a:spLocks noGrp="1"/>
          </p:cNvSpPr>
          <p:nvPr>
            <p:ph idx="1"/>
          </p:nvPr>
        </p:nvSpPr>
        <p:spPr/>
        <p:txBody>
          <a:bodyPr/>
          <a:lstStyle/>
          <a:p>
            <a:r>
              <a:rPr lang="en-US" dirty="0"/>
              <a:t>CloudWatch</a:t>
            </a:r>
          </a:p>
          <a:p>
            <a:r>
              <a:rPr lang="en-US" dirty="0"/>
              <a:t>Create Chart for Spend</a:t>
            </a:r>
          </a:p>
          <a:p>
            <a:r>
              <a:rPr lang="en-US" dirty="0"/>
              <a:t>Optionally create Alarms for Spend</a:t>
            </a:r>
          </a:p>
        </p:txBody>
      </p:sp>
      <p:sp>
        <p:nvSpPr>
          <p:cNvPr id="4" name="Text Placeholder 3">
            <a:extLst>
              <a:ext uri="{FF2B5EF4-FFF2-40B4-BE49-F238E27FC236}">
                <a16:creationId xmlns:a16="http://schemas.microsoft.com/office/drawing/2014/main" id="{9A96F91A-6FC1-EC4A-99B1-4640AC017C7D}"/>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92740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Log into AWS</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Use OKTA Chicklet to log into AWS Account</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074512" y="2556389"/>
            <a:ext cx="4039927" cy="2708798"/>
          </a:xfrm>
          <a:prstGeom prst="rect">
            <a:avLst/>
          </a:prstGeom>
        </p:spPr>
      </p:pic>
      <p:sp>
        <p:nvSpPr>
          <p:cNvPr id="6" name="Right Arrow 5">
            <a:extLst>
              <a:ext uri="{FF2B5EF4-FFF2-40B4-BE49-F238E27FC236}">
                <a16:creationId xmlns:a16="http://schemas.microsoft.com/office/drawing/2014/main" id="{2745A725-5EC1-DA4E-B15D-1BA513F189BD}"/>
              </a:ext>
            </a:extLst>
          </p:cNvPr>
          <p:cNvSpPr/>
          <p:nvPr/>
        </p:nvSpPr>
        <p:spPr>
          <a:xfrm>
            <a:off x="2112148" y="3429000"/>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875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Change your Region to N. Virginia</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Make sure you are in N. Virginia (us-east-1)</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2712138" y="2658071"/>
            <a:ext cx="6764676" cy="2505435"/>
          </a:xfrm>
          <a:prstGeom prst="rect">
            <a:avLst/>
          </a:prstGeom>
        </p:spPr>
      </p:pic>
      <p:sp>
        <p:nvSpPr>
          <p:cNvPr id="6" name="Right Arrow 5">
            <a:extLst>
              <a:ext uri="{FF2B5EF4-FFF2-40B4-BE49-F238E27FC236}">
                <a16:creationId xmlns:a16="http://schemas.microsoft.com/office/drawing/2014/main" id="{2745A725-5EC1-DA4E-B15D-1BA513F189BD}"/>
              </a:ext>
            </a:extLst>
          </p:cNvPr>
          <p:cNvSpPr/>
          <p:nvPr/>
        </p:nvSpPr>
        <p:spPr>
          <a:xfrm rot="16200000">
            <a:off x="7346024" y="3438101"/>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7444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Go to CloudWatch service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Find a service and find “CloudWatch”</a:t>
            </a:r>
          </a:p>
        </p:txBody>
      </p:sp>
      <p:pic>
        <p:nvPicPr>
          <p:cNvPr id="5" name="Picture 4" descr="A screenshot of a cell phone&#10;&#10;Description automatically generated">
            <a:extLst>
              <a:ext uri="{FF2B5EF4-FFF2-40B4-BE49-F238E27FC236}">
                <a16:creationId xmlns:a16="http://schemas.microsoft.com/office/drawing/2014/main" id="{B62C2293-369B-9147-84D1-6D106305C611}"/>
              </a:ext>
            </a:extLst>
          </p:cNvPr>
          <p:cNvPicPr>
            <a:picLocks noChangeAspect="1"/>
          </p:cNvPicPr>
          <p:nvPr/>
        </p:nvPicPr>
        <p:blipFill>
          <a:blip r:embed="rId2"/>
          <a:stretch>
            <a:fillRect/>
          </a:stretch>
        </p:blipFill>
        <p:spPr>
          <a:xfrm>
            <a:off x="2712138" y="2556389"/>
            <a:ext cx="6764676" cy="2708799"/>
          </a:xfrm>
          <a:prstGeom prst="rect">
            <a:avLst/>
          </a:prstGeom>
        </p:spPr>
      </p:pic>
      <p:sp>
        <p:nvSpPr>
          <p:cNvPr id="6" name="Right Arrow 5">
            <a:extLst>
              <a:ext uri="{FF2B5EF4-FFF2-40B4-BE49-F238E27FC236}">
                <a16:creationId xmlns:a16="http://schemas.microsoft.com/office/drawing/2014/main" id="{2745A725-5EC1-DA4E-B15D-1BA513F189BD}"/>
              </a:ext>
            </a:extLst>
          </p:cNvPr>
          <p:cNvSpPr/>
          <p:nvPr/>
        </p:nvSpPr>
        <p:spPr>
          <a:xfrm>
            <a:off x="1623318" y="4109662"/>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3900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Select Metrics</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Use the Metrics</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5208998" y="2199437"/>
            <a:ext cx="1487433" cy="334672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a:off x="3246634" y="4017195"/>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12826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Filter for Billing Metrics</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Search for “billing”</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4059"/>
            <a:ext cx="12145556" cy="377061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1571946" y="3368675"/>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2506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Start with Billing &gt; Total Estimated Charge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Change the time to 3d</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4059"/>
            <a:ext cx="12145556" cy="377061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5113294" y="4038527"/>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6" name="Right Arrow 5">
            <a:extLst>
              <a:ext uri="{FF2B5EF4-FFF2-40B4-BE49-F238E27FC236}">
                <a16:creationId xmlns:a16="http://schemas.microsoft.com/office/drawing/2014/main" id="{1B199401-A628-374A-9451-CB80BB340ED5}"/>
              </a:ext>
            </a:extLst>
          </p:cNvPr>
          <p:cNvSpPr/>
          <p:nvPr/>
        </p:nvSpPr>
        <p:spPr>
          <a:xfrm rot="12815576">
            <a:off x="8306847" y="2209256"/>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41989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Start with Billing &gt; Total Estimated Charge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Set check box by “USD”</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9471"/>
            <a:ext cx="12145556" cy="3759792"/>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1319" y="4038526"/>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6" name="Right Arrow 5">
            <a:extLst>
              <a:ext uri="{FF2B5EF4-FFF2-40B4-BE49-F238E27FC236}">
                <a16:creationId xmlns:a16="http://schemas.microsoft.com/office/drawing/2014/main" id="{1B199401-A628-374A-9451-CB80BB340ED5}"/>
              </a:ext>
            </a:extLst>
          </p:cNvPr>
          <p:cNvSpPr/>
          <p:nvPr/>
        </p:nvSpPr>
        <p:spPr>
          <a:xfrm rot="12815576">
            <a:off x="7936977" y="2856529"/>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1131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plunk Theme">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Presentation2" id="{34EB2DC4-3BC6-1E4C-A4F7-0AF1177C8A3D}" vid="{6F35148D-CAF6-1A4E-9D37-1C418E54E031}"/>
    </a:ext>
  </a:extLst>
</a:theme>
</file>

<file path=ppt/theme/theme2.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 Theme</Template>
  <TotalTime>30</TotalTime>
  <Words>175</Words>
  <Application>Microsoft Macintosh PowerPoint</Application>
  <PresentationFormat>Widescreen</PresentationFormat>
  <Paragraphs>32</Paragraphs>
  <Slides>14</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Splunk Theme</vt:lpstr>
      <vt:lpstr>Showing Estimated Cost</vt:lpstr>
      <vt:lpstr>Agenda</vt:lpstr>
      <vt:lpstr>Log into AWS</vt:lpstr>
      <vt:lpstr>Change your Region to N. Virginia</vt:lpstr>
      <vt:lpstr>Go to CloudWatch service</vt:lpstr>
      <vt:lpstr>Select Metrics</vt:lpstr>
      <vt:lpstr>Filter for Billing Metrics</vt:lpstr>
      <vt:lpstr>Start with Billing &gt; Total Estimated Charge</vt:lpstr>
      <vt:lpstr>Start with Billing &gt; Total Estimated Charge</vt:lpstr>
      <vt:lpstr>Start with Billing &gt; Total Estimated Charge</vt:lpstr>
      <vt:lpstr>Follow up with Billing &gt; By Service</vt:lpstr>
      <vt:lpstr>Follow up with Billing &gt; By Service</vt:lpstr>
      <vt:lpstr>Create Alerts (optionally)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Showing Estimated Cost</dc:title>
  <dc:creator>Kam Amir</dc:creator>
  <cp:lastModifiedBy>Kam Amir</cp:lastModifiedBy>
  <cp:revision>5</cp:revision>
  <dcterms:created xsi:type="dcterms:W3CDTF">2020-05-05T18:57:46Z</dcterms:created>
  <dcterms:modified xsi:type="dcterms:W3CDTF">2020-05-11T14:29:48Z</dcterms:modified>
</cp:coreProperties>
</file>